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31" r:id="rId2"/>
    <p:sldId id="262" r:id="rId3"/>
    <p:sldId id="348" r:id="rId4"/>
    <p:sldId id="278" r:id="rId5"/>
    <p:sldId id="436" r:id="rId6"/>
    <p:sldId id="486" r:id="rId7"/>
    <p:sldId id="450" r:id="rId8"/>
    <p:sldId id="519" r:id="rId9"/>
    <p:sldId id="454" r:id="rId10"/>
    <p:sldId id="521" r:id="rId11"/>
    <p:sldId id="500" r:id="rId12"/>
    <p:sldId id="522" r:id="rId13"/>
    <p:sldId id="501" r:id="rId14"/>
    <p:sldId id="351" r:id="rId15"/>
    <p:sldId id="480" r:id="rId16"/>
    <p:sldId id="464" r:id="rId17"/>
    <p:sldId id="518" r:id="rId18"/>
    <p:sldId id="438" r:id="rId19"/>
    <p:sldId id="487" r:id="rId20"/>
    <p:sldId id="520" r:id="rId21"/>
    <p:sldId id="523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5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16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64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70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and geo-health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69602"/>
            <a:ext cx="2743200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4235590" y="486973"/>
            <a:ext cx="460083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</a:pPr>
            <a:r>
              <a:rPr lang="nl-NL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Global Vs. National models</a:t>
            </a:r>
          </a:p>
          <a:p>
            <a:pPr>
              <a:buClr>
                <a:schemeClr val="dk1"/>
              </a:buClr>
            </a:pPr>
            <a:r>
              <a:rPr lang="nl-NL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842039" y="2648799"/>
            <a:ext cx="3125049" cy="4036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951490" y="2828835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10274632" y="4156989"/>
            <a:ext cx="2449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RF: random </a:t>
            </a:r>
            <a:r>
              <a:rPr lang="nl-NL" dirty="0" err="1"/>
              <a:t>forest</a:t>
            </a:r>
            <a:endParaRPr lang="nl-NL" dirty="0"/>
          </a:p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7650113-3E9A-F447-A1F5-69D208E5AC0F}"/>
              </a:ext>
            </a:extLst>
          </p:cNvPr>
          <p:cNvSpPr/>
          <p:nvPr/>
        </p:nvSpPr>
        <p:spPr>
          <a:xfrm>
            <a:off x="234483" y="5463201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1" dirty="0"/>
              <a:t>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F6CB5-7D36-8B47-8EAB-65B1730E6630}"/>
              </a:ext>
            </a:extLst>
          </p:cNvPr>
          <p:cNvSpPr/>
          <p:nvPr/>
        </p:nvSpPr>
        <p:spPr>
          <a:xfrm>
            <a:off x="3557587" y="2028310"/>
            <a:ext cx="2115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 </a:t>
            </a:r>
            <a:r>
              <a:rPr lang="nl-NL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Forest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7BB22B-49D4-C547-9BAC-295FD36DE70C}"/>
              </a:ext>
            </a:extLst>
          </p:cNvPr>
          <p:cNvSpPr/>
          <p:nvPr/>
        </p:nvSpPr>
        <p:spPr>
          <a:xfrm>
            <a:off x="7842914" y="2033856"/>
            <a:ext cx="8787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Lasso</a:t>
            </a:r>
            <a:endParaRPr lang="en-GB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064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1052249" y="397511"/>
            <a:ext cx="9788027" cy="6341219"/>
            <a:chOff x="4753252" y="526030"/>
            <a:chExt cx="7630368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0" y="526030"/>
              <a:ext cx="7528770" cy="4883794"/>
              <a:chOff x="5059200" y="991478"/>
              <a:chExt cx="7256258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942962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608212" y="991478"/>
                <a:ext cx="1312790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Random Forest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10375581" y="1032090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0" y="1005840"/>
                <a:ext cx="7256258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019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44" t="23871" r="28458" b="1481"/>
          <a:stretch/>
        </p:blipFill>
        <p:spPr>
          <a:xfrm>
            <a:off x="7155673" y="3805734"/>
            <a:ext cx="3949861" cy="2506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7572772" y="838200"/>
            <a:ext cx="3532762" cy="9787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</a:pPr>
            <a:endParaRPr lang="nl-NL" altLang="zh-CN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</a:pPr>
            <a:r>
              <a:rPr lang="nl-NL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altLang="zh-CN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Prediction</a:t>
            </a:r>
            <a:r>
              <a:rPr lang="nl-NL" altLang="zh-CN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altLang="zh-CN" sz="32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Patterns</a:t>
            </a:r>
            <a:endParaRPr lang="nl-NL" altLang="zh-CN" sz="32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607300" y="3051112"/>
            <a:ext cx="1364684" cy="4464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highway</a:t>
            </a:r>
            <a:endParaRPr lang="nl-NL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003124" y="3051112"/>
            <a:ext cx="1364684" cy="44649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primary</a:t>
            </a:r>
            <a:endParaRPr lang="nl-NL" sz="24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37DB79-27D5-FF47-BC34-832EB1E72178}"/>
              </a:ext>
            </a:extLst>
          </p:cNvPr>
          <p:cNvGrpSpPr/>
          <p:nvPr/>
        </p:nvGrpSpPr>
        <p:grpSpPr>
          <a:xfrm>
            <a:off x="661852" y="4006"/>
            <a:ext cx="5341383" cy="6966638"/>
            <a:chOff x="1523755" y="202664"/>
            <a:chExt cx="5262612" cy="66553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5E18D18-49CB-4C55-9D1B-BEAA0D1E2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451"/>
            <a:stretch/>
          </p:blipFill>
          <p:spPr>
            <a:xfrm>
              <a:off x="2836506" y="202665"/>
              <a:ext cx="3949861" cy="66553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5B578B9-C4C6-4844-8855-427F8913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352" r="84072"/>
            <a:stretch/>
          </p:blipFill>
          <p:spPr>
            <a:xfrm>
              <a:off x="1523755" y="202664"/>
              <a:ext cx="1312751" cy="66553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19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269516" y="881977"/>
            <a:ext cx="5822472" cy="597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4" y="825818"/>
            <a:ext cx="4264788" cy="297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788508" y="197443"/>
            <a:ext cx="80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Further validation: cargo-bike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825DA-4BE6-FC4B-8F3D-AC66B5D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" y="4002852"/>
            <a:ext cx="5529262" cy="2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9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4F3151F-3385-F344-ACC0-5C60860C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2615" y="346081"/>
            <a:ext cx="10515600" cy="1325563"/>
          </a:xfrm>
        </p:spPr>
        <p:txBody>
          <a:bodyPr/>
          <a:lstStyle/>
          <a:p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73E21D2F-EA13-3842-AD21-A39A68373A65}"/>
              </a:ext>
            </a:extLst>
          </p:cNvPr>
          <p:cNvSpPr txBox="1">
            <a:spLocks/>
          </p:cNvSpPr>
          <p:nvPr/>
        </p:nvSpPr>
        <p:spPr>
          <a:xfrm>
            <a:off x="1845194" y="1180278"/>
            <a:ext cx="10806113" cy="18145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Challenges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Spatially heterogeneous predictor-response relationships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Data assimilation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Integrate more spatial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Involving time</a:t>
            </a:r>
          </a:p>
          <a:p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On-going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Temporally-resolved and </a:t>
            </a:r>
            <a:r>
              <a:rPr lang="en-N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hierarchical modelling.</a:t>
            </a:r>
            <a:endParaRPr lang="en-GB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27FB6-2C20-5444-8AC4-6E219F8BCF15}"/>
              </a:ext>
            </a:extLst>
          </p:cNvPr>
          <p:cNvSpPr txBox="1"/>
          <p:nvPr/>
        </p:nvSpPr>
        <p:spPr>
          <a:xfrm>
            <a:off x="1828642" y="467457"/>
            <a:ext cx="966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Statistiacal challenges in global-scale spatiotemporal regression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E87C38D-5FD0-BA4E-9D35-305D92B195B6}"/>
              </a:ext>
            </a:extLst>
          </p:cNvPr>
          <p:cNvGrpSpPr/>
          <p:nvPr/>
        </p:nvGrpSpPr>
        <p:grpSpPr>
          <a:xfrm>
            <a:off x="9054041" y="3211244"/>
            <a:ext cx="2617410" cy="3569045"/>
            <a:chOff x="8956406" y="609600"/>
            <a:chExt cx="2974337" cy="41619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F1D13BD-1D62-D847-BF04-93F9020CC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6" y="2197458"/>
              <a:ext cx="2574118" cy="2574118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A8124F0-12A5-C64E-81F2-59212057D3DA}"/>
                </a:ext>
              </a:extLst>
            </p:cNvPr>
            <p:cNvSpPr/>
            <p:nvPr/>
          </p:nvSpPr>
          <p:spPr>
            <a:xfrm>
              <a:off x="10116465" y="793218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E97E253-178D-8947-BC77-F82E02EB5F49}"/>
                </a:ext>
              </a:extLst>
            </p:cNvPr>
            <p:cNvSpPr txBox="1"/>
            <p:nvPr/>
          </p:nvSpPr>
          <p:spPr>
            <a:xfrm>
              <a:off x="10634133" y="609600"/>
              <a:ext cx="1092946" cy="75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density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54F48D-5810-AB4B-8B77-CC6F30917C10}"/>
                </a:ext>
              </a:extLst>
            </p:cNvPr>
            <p:cNvSpPr txBox="1"/>
            <p:nvPr/>
          </p:nvSpPr>
          <p:spPr>
            <a:xfrm>
              <a:off x="10666924" y="1575630"/>
              <a:ext cx="126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structure</a:t>
              </a:r>
            </a:p>
          </p:txBody>
        </p:sp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DD3A573E-5796-B045-BE7E-79E2348AF0D2}"/>
                </a:ext>
              </a:extLst>
            </p:cNvPr>
            <p:cNvSpPr/>
            <p:nvPr/>
          </p:nvSpPr>
          <p:spPr>
            <a:xfrm>
              <a:off x="10116465" y="1255931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8E3019A3-7119-0747-AC68-F72ACD330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40" y="4622303"/>
            <a:ext cx="4619894" cy="21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44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</a:t>
            </a:r>
            <a:r>
              <a:rPr lang="nl-NL" altLang="zh-CN" sz="28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nl-NL" altLang="zh-CN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1083477" y="1452089"/>
            <a:ext cx="11329988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1. Introduction and data (10%)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2. Statistical modelling techniques (70%)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5B69456-3C4B-DA45-A087-CD925B58A078}"/>
              </a:ext>
            </a:extLst>
          </p:cNvPr>
          <p:cNvGrpSpPr/>
          <p:nvPr/>
        </p:nvGrpSpPr>
        <p:grpSpPr>
          <a:xfrm>
            <a:off x="1083477" y="2562911"/>
            <a:ext cx="4592931" cy="4039769"/>
            <a:chOff x="7707084" y="1116280"/>
            <a:chExt cx="3720727" cy="32703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F1D53B9-7D1B-3C40-A74C-C8907B03C1B3}"/>
                </a:ext>
              </a:extLst>
            </p:cNvPr>
            <p:cNvSpPr/>
            <p:nvPr/>
          </p:nvSpPr>
          <p:spPr>
            <a:xfrm>
              <a:off x="7707085" y="1116280"/>
              <a:ext cx="3230089" cy="60564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Start: </a:t>
              </a:r>
            </a:p>
            <a:p>
              <a:pPr algn="ctr"/>
              <a:r>
                <a:rPr lang="en-GB" sz="1600" dirty="0"/>
                <a:t>Linear regression, tree-based ML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E92526F-686F-7D45-899B-D0F6DB76B4EE}"/>
                </a:ext>
              </a:extLst>
            </p:cNvPr>
            <p:cNvSpPr/>
            <p:nvPr/>
          </p:nvSpPr>
          <p:spPr>
            <a:xfrm>
              <a:off x="7707084" y="1925829"/>
              <a:ext cx="3230089" cy="91237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Deal with overfitting:</a:t>
              </a:r>
            </a:p>
            <a:p>
              <a:pPr algn="ctr"/>
              <a:r>
                <a:rPr lang="en-GB" sz="1600" dirty="0"/>
                <a:t>Regularization</a:t>
              </a:r>
            </a:p>
            <a:p>
              <a:pPr algn="ctr"/>
              <a:r>
                <a:rPr lang="en-GB" sz="1600" dirty="0"/>
                <a:t>Post-processing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2EFFCC-1361-E14C-8509-EC0CDE14303B}"/>
                </a:ext>
              </a:extLst>
            </p:cNvPr>
            <p:cNvSpPr/>
            <p:nvPr/>
          </p:nvSpPr>
          <p:spPr>
            <a:xfrm>
              <a:off x="7707084" y="2956787"/>
              <a:ext cx="3230089" cy="142987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b="1" dirty="0"/>
                <a:t>More spatial information:</a:t>
              </a:r>
            </a:p>
            <a:p>
              <a:pPr algn="ctr"/>
              <a:r>
                <a:rPr lang="en-GB" sz="1600" dirty="0"/>
                <a:t>Mixed-effect models, </a:t>
              </a:r>
            </a:p>
            <a:p>
              <a:pPr algn="ctr"/>
              <a:r>
                <a:rPr lang="en-GB" sz="1600" dirty="0"/>
                <a:t>Deep convolutional NN</a:t>
              </a:r>
            </a:p>
          </p:txBody>
        </p:sp>
        <p:sp>
          <p:nvSpPr>
            <p:cNvPr id="8" name="Down Arrow 7">
              <a:extLst>
                <a:ext uri="{FF2B5EF4-FFF2-40B4-BE49-F238E27FC236}">
                  <a16:creationId xmlns:a16="http://schemas.microsoft.com/office/drawing/2014/main" id="{2E4D6263-CA94-914C-A550-F8A3096C0EC4}"/>
                </a:ext>
              </a:extLst>
            </p:cNvPr>
            <p:cNvSpPr/>
            <p:nvPr/>
          </p:nvSpPr>
          <p:spPr>
            <a:xfrm>
              <a:off x="11067801" y="1116280"/>
              <a:ext cx="360010" cy="3270386"/>
            </a:xfrm>
            <a:prstGeom prst="down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B882987-E7C7-AB46-B161-97C39E459CF7}"/>
              </a:ext>
            </a:extLst>
          </p:cNvPr>
          <p:cNvSpPr/>
          <p:nvPr/>
        </p:nvSpPr>
        <p:spPr>
          <a:xfrm>
            <a:off x="6611736" y="1452089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3. Modelling process in practice (20%)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cross-validation, mapping,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4882129" y="83157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0789D-163E-4947-9EE7-535BD626068B}"/>
              </a:ext>
            </a:extLst>
          </p:cNvPr>
          <p:cNvSpPr/>
          <p:nvPr/>
        </p:nvSpPr>
        <p:spPr>
          <a:xfrm>
            <a:off x="3623816" y="1551750"/>
            <a:ext cx="494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i="1" u="sng" dirty="0">
                <a:solidFill>
                  <a:schemeClr val="accent1"/>
                </a:solidFill>
              </a:rPr>
              <a:t>https://github.com/mengluchu/OpenGeoHub2020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BAAD3-2D8A-E64A-85CC-37D49F32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539" y="2056479"/>
            <a:ext cx="7887378" cy="44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7D56B2-49AC-3947-AEB7-48525C725CA8}"/>
              </a:ext>
            </a:extLst>
          </p:cNvPr>
          <p:cNvSpPr/>
          <p:nvPr/>
        </p:nvSpPr>
        <p:spPr>
          <a:xfrm>
            <a:off x="457200" y="492562"/>
            <a:ext cx="11064240" cy="81253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GB" dirty="0"/>
            </a:br>
            <a:r>
              <a:rPr lang="en-GB" b="1" dirty="0"/>
              <a:t>1. Introduction to global air pollution mapping, challenges and data exploration</a:t>
            </a:r>
            <a:br>
              <a:rPr lang="en-GB" dirty="0"/>
            </a:br>
            <a:br>
              <a:rPr lang="en-GB" dirty="0"/>
            </a:br>
            <a:r>
              <a:rPr lang="en-GB" dirty="0"/>
              <a:t>hands-on (10 mins): “getting ready”</a:t>
            </a:r>
            <a:br>
              <a:rPr lang="en-GB" dirty="0"/>
            </a:br>
            <a:r>
              <a:rPr lang="en-GB" dirty="0"/>
              <a:t>install packages, visualize data, data exploration: e.g. paired correlations, spatial dependence 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2. Machine learning methods</a:t>
            </a:r>
            <a:br>
              <a:rPr lang="en-GB" dirty="0"/>
            </a:br>
            <a:r>
              <a:rPr lang="en-GB" dirty="0"/>
              <a:t>hands-on + break (30 mins): “machine learning methods.”</a:t>
            </a:r>
            <a:br>
              <a:rPr lang="en-GB" dirty="0"/>
            </a:br>
            <a:r>
              <a:rPr lang="en-GB" dirty="0"/>
              <a:t>ensemble trees, regularization and postprocessing, mixed-effect models, convolutional neural networks</a:t>
            </a:r>
            <a:br>
              <a:rPr lang="en-GB" dirty="0"/>
            </a:br>
            <a:br>
              <a:rPr lang="en-GB" dirty="0"/>
            </a:br>
            <a:r>
              <a:rPr lang="en-GB" b="1" dirty="0"/>
              <a:t>3. Modelling process</a:t>
            </a:r>
          </a:p>
          <a:p>
            <a:br>
              <a:rPr lang="en-GB" dirty="0"/>
            </a:br>
            <a:r>
              <a:rPr lang="en-GB" dirty="0"/>
              <a:t>hands-on (10 mins): “modelling process”</a:t>
            </a:r>
            <a:br>
              <a:rPr lang="en-GB" dirty="0"/>
            </a:br>
            <a:r>
              <a:rPr lang="en-GB" dirty="0"/>
              <a:t>hyper-</a:t>
            </a:r>
            <a:r>
              <a:rPr lang="en-GB" dirty="0" err="1"/>
              <a:t>paramter</a:t>
            </a:r>
            <a:r>
              <a:rPr lang="en-GB" dirty="0"/>
              <a:t> optimization, bootstrapping-based cross-validation, mapping and compare spatial patterns of different predictions</a:t>
            </a: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r>
              <a:rPr lang="en-GB" b="1" dirty="0"/>
              <a:t>4. Deep convolution neural networks  </a:t>
            </a:r>
            <a:br>
              <a:rPr lang="en-GB" b="1" dirty="0"/>
            </a:br>
            <a:endParaRPr lang="en-GB" b="1" dirty="0"/>
          </a:p>
          <a:p>
            <a:r>
              <a:rPr lang="en-GB" dirty="0"/>
              <a:t>This part is based on Python, I will share a Kaggle notebook for this. Another option is Anaconda environment, but is less convenient.   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956003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18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326"/>
            <a:ext cx="10515600" cy="1500187"/>
          </a:xfrm>
        </p:spPr>
        <p:txBody>
          <a:bodyPr>
            <a:noAutofit/>
          </a:bodyPr>
          <a:lstStyle/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How can we …</a:t>
            </a: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efficiently assimilate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data from different data sources (measurements from different sensors and predictors with different resolutions)?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effects of road infrastructures (since station measurements are point data)?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589811" y="768350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Questions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272838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97" y="1364704"/>
            <a:ext cx="9466189" cy="1153369"/>
          </a:xfrm>
        </p:spPr>
        <p:txBody>
          <a:bodyPr>
            <a:normAutofit fontScale="90000"/>
          </a:bodyPr>
          <a:lstStyle/>
          <a:p>
            <a:r>
              <a:rPr lang="nl-NL" sz="2800" b="1" dirty="0"/>
              <a:t>Goal:  </a:t>
            </a:r>
            <a:r>
              <a:rPr lang="nl-NL" sz="2800" dirty="0"/>
              <a:t>Global, high </a:t>
            </a:r>
            <a:r>
              <a:rPr lang="nl-NL" sz="2800" dirty="0" err="1"/>
              <a:t>spatiotemporal</a:t>
            </a:r>
            <a:r>
              <a:rPr lang="nl-NL" sz="2800" dirty="0"/>
              <a:t> resolution NO</a:t>
            </a:r>
            <a:r>
              <a:rPr lang="nl-NL" sz="2800" baseline="-25000" dirty="0"/>
              <a:t>2  </a:t>
            </a:r>
            <a:r>
              <a:rPr lang="nl-NL" sz="2800" dirty="0"/>
              <a:t>mapping</a:t>
            </a:r>
            <a:br>
              <a:rPr lang="en-US" sz="28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</a:t>
            </a:r>
            <a:r>
              <a:rPr lang="en-US" sz="2400" baseline="-25000" dirty="0"/>
              <a:t>2</a:t>
            </a:r>
            <a:r>
              <a:rPr lang="en-US" sz="2400" dirty="0"/>
              <a:t>: </a:t>
            </a:r>
            <a:r>
              <a:rPr lang="en-GB" sz="2400" dirty="0"/>
              <a:t>is part of a group of gaseous air pollutants produced as a result of road traffic and other fossil fuel combustion processes.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1" y="2897048"/>
            <a:ext cx="4994882" cy="35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9"/>
    </mc:Choice>
    <mc:Fallback xmlns="">
      <p:transition spd="slow" advTm="36559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Sentinel 5p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427183" y="1344703"/>
            <a:ext cx="2499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2017 (5-10km)</a:t>
            </a:r>
            <a:endParaRPr lang="nl-NL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A4728D-50F1-1548-BD07-4EC7A06DF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67" y="1909133"/>
            <a:ext cx="8110172" cy="409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800003" y="3891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537210" y="1512448"/>
            <a:ext cx="11329988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000" dirty="0">
                <a:cs typeface="Calibri" panose="020F0502020204030204" pitchFamily="34" charset="0"/>
              </a:rPr>
              <a:t>Air pollution mapping: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more details about problems in global prediction and data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</a:rPr>
              <a:t>Start: </a:t>
            </a: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    Ensemble and boosting trees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000" dirty="0">
                <a:cs typeface="Calibri" panose="020F0502020204030204" pitchFamily="34" charset="0"/>
              </a:rPr>
              <a:t> Regularization (</a:t>
            </a:r>
            <a:r>
              <a:rPr lang="en-GB" sz="2000" dirty="0" err="1">
                <a:cs typeface="Calibri" panose="020F0502020204030204" pitchFamily="34" charset="0"/>
              </a:rPr>
              <a:t>ElasticNet</a:t>
            </a:r>
            <a:r>
              <a:rPr lang="en-GB" sz="2000" dirty="0">
                <a:cs typeface="Calibri" panose="020F0502020204030204" pitchFamily="34" charset="0"/>
              </a:rPr>
              <a:t>, </a:t>
            </a:r>
            <a:r>
              <a:rPr lang="en-GB" sz="2000" dirty="0" err="1">
                <a:cs typeface="Calibri" panose="020F0502020204030204" pitchFamily="34" charset="0"/>
              </a:rPr>
              <a:t>XGboost</a:t>
            </a:r>
            <a:r>
              <a:rPr lang="en-GB" sz="2000" dirty="0"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Tackle more of the challenges:</a:t>
            </a:r>
            <a:endParaRPr lang="en-GB" sz="2000" dirty="0">
              <a:solidFill>
                <a:schemeClr val="accent6">
                  <a:lumMod val="75000"/>
                </a:schemeClr>
              </a:solidFill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</a:t>
            </a:r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Improvement of modelling process: Post-processing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Aggregating trees using regularized regression</a:t>
            </a:r>
          </a:p>
          <a:p>
            <a:pPr fontAlgn="base"/>
            <a:r>
              <a:rPr lang="en-GB" sz="2000" dirty="0">
                <a:solidFill>
                  <a:schemeClr val="accent2"/>
                </a:solidFill>
                <a:cs typeface="Calibri" panose="020F0502020204030204" pitchFamily="34" charset="0"/>
                <a:sym typeface="Wingdings" pitchFamily="2" charset="2"/>
              </a:rPr>
              <a:t>    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- Hierarchical models: </a:t>
            </a:r>
          </a:p>
          <a:p>
            <a:pPr fontAlgn="base"/>
            <a:r>
              <a:rPr lang="en-GB" sz="2000" dirty="0">
                <a:solidFill>
                  <a:schemeClr val="accent6">
                    <a:lumMod val="75000"/>
                  </a:schemeClr>
                </a:solidFill>
                <a:cs typeface="Calibri" panose="020F0502020204030204" pitchFamily="34" charset="0"/>
                <a:sym typeface="Wingdings" pitchFamily="2" charset="2"/>
              </a:rPr>
              <a:t>     	Mixed-effect models, (Deep) convolutional NN (as in 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accent1"/>
                </a:solidFill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Modelling process in practice:</a:t>
            </a:r>
            <a:r>
              <a:rPr lang="zh-CN" altLang="en-US" sz="2000" dirty="0">
                <a:cs typeface="Calibri" panose="020F0502020204030204" pitchFamily="34" charset="0"/>
                <a:sym typeface="Wingdings" pitchFamily="2" charset="2"/>
              </a:rPr>
              <a:t> </a:t>
            </a:r>
            <a:endParaRPr lang="en-GB" altLang="zh-CN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altLang="zh-CN" sz="2000" dirty="0">
                <a:cs typeface="Calibri" panose="020F0502020204030204" pitchFamily="34" charset="0"/>
                <a:sym typeface="Wingdings" pitchFamily="2" charset="2"/>
              </a:rPr>
              <a:t>Querying and processing OpenStreetMap, data wrangling, </a:t>
            </a:r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hyperparameter tuning, cross-validation, mapping</a:t>
            </a:r>
          </a:p>
          <a:p>
            <a:pPr fontAlgn="base"/>
            <a:endParaRPr lang="en-GB" sz="2000" dirty="0"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  <a:sym typeface="Wingdings" pitchFamily="2" charset="2"/>
              </a:rPr>
              <a:t> </a:t>
            </a:r>
          </a:p>
          <a:p>
            <a:pPr fontAlgn="base"/>
            <a:endParaRPr lang="en-GB" sz="2000" dirty="0">
              <a:cs typeface="Calibri" panose="020F0502020204030204" pitchFamily="34" charset="0"/>
            </a:endParaRPr>
          </a:p>
          <a:p>
            <a:pPr fontAlgn="base"/>
            <a:r>
              <a:rPr lang="en-GB" sz="2000" dirty="0">
                <a:cs typeface="Calibri" panose="020F0502020204030204" pitchFamily="34" charset="0"/>
              </a:rPr>
              <a:t>  </a:t>
            </a:r>
            <a:endParaRPr lang="en-US" altLang="zh-CN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585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/>
          <a:lstStyle/>
          <a:p>
            <a:r>
              <a:rPr lang="nl-NL" sz="2800" dirty="0">
                <a:cs typeface="Calibri" panose="020F0502020204030204" pitchFamily="34" charset="0"/>
              </a:rPr>
              <a:t>Why global?</a:t>
            </a:r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Estimation of global burden of disease </a:t>
            </a:r>
          </a:p>
          <a:p>
            <a:pPr lvl="1"/>
            <a:r>
              <a:rPr lang="en-GB" sz="2000" dirty="0">
                <a:latin typeface="+mj-lt"/>
                <a:cs typeface="Calibri" panose="020F0502020204030204" pitchFamily="34" charset="0"/>
              </a:rPr>
              <a:t>to monitor the UN established Sustainable Development Goals</a:t>
            </a:r>
            <a:endParaRPr lang="nl-NL" sz="20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+mj-lt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08"/>
    </mc:Choice>
    <mc:Fallback xmlns="">
      <p:transition spd="slow" advTm="11310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2800" dirty="0">
                <a:cs typeface="Calibri" panose="020F0502020204030204" pitchFamily="34" charset="0"/>
              </a:rPr>
              <a:t>Why high spatial and </a:t>
            </a:r>
            <a:r>
              <a:rPr lang="nl-NL" sz="2800" dirty="0" err="1">
                <a:cs typeface="Calibri" panose="020F0502020204030204" pitchFamily="34" charset="0"/>
              </a:rPr>
              <a:t>temporal</a:t>
            </a:r>
            <a:r>
              <a:rPr lang="nl-NL" sz="2800" dirty="0">
                <a:cs typeface="Calibri" panose="020F0502020204030204" pitchFamily="34" charset="0"/>
              </a:rPr>
              <a:t> </a:t>
            </a:r>
            <a:r>
              <a:rPr lang="nl-NL" sz="2800" dirty="0" err="1">
                <a:cs typeface="Calibri" panose="020F0502020204030204" pitchFamily="34" charset="0"/>
              </a:rPr>
              <a:t>resolutions</a:t>
            </a:r>
            <a:r>
              <a:rPr lang="nl-NL" sz="2800" dirty="0">
                <a:cs typeface="Calibri" panose="020F0502020204030204" pitchFamily="34" charset="0"/>
              </a:rPr>
              <a:t>?</a:t>
            </a:r>
            <a:endParaRPr lang="nl-NL" sz="2800" dirty="0"/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5"/>
    </mc:Choice>
    <mc:Fallback xmlns="">
      <p:transition spd="slow" advTm="3244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/>
          <a:lstStyle/>
          <a:p>
            <a:r>
              <a:rPr lang="en-US" sz="2800" dirty="0"/>
              <a:t>Air pollution modelling methods</a:t>
            </a:r>
            <a:br>
              <a:rPr lang="en-US" sz="2800" dirty="0"/>
            </a:br>
            <a:r>
              <a:rPr lang="en-US" sz="2800" dirty="0"/>
              <a:t> </a:t>
            </a:r>
            <a:endParaRPr lang="nl-NL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83"/>
    </mc:Choice>
    <mc:Fallback xmlns="">
      <p:transition spd="slow" advTm="1475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71228" y="446572"/>
            <a:ext cx="3249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 err="1">
                <a:latin typeface="+mj-lt"/>
              </a:rPr>
              <a:t>Geospatial</a:t>
            </a:r>
            <a:r>
              <a:rPr lang="nl-NL" sz="2800" dirty="0">
                <a:latin typeface="+mj-lt"/>
              </a:rPr>
              <a:t> </a:t>
            </a:r>
            <a:r>
              <a:rPr lang="nl-NL" sz="2800" dirty="0" err="1">
                <a:latin typeface="+mj-lt"/>
              </a:rPr>
              <a:t>predictors</a:t>
            </a:r>
            <a:endParaRPr lang="en-NL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3151956" cy="315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86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socio-demographics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5085" y="4626426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Wind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63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2095872" y="347015"/>
            <a:ext cx="83001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+mj-lt"/>
                <a:cs typeface="Calibri" panose="020F0502020204030204" pitchFamily="34" charset="0"/>
              </a:rPr>
              <a:t>Ground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 monitor measurements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52133-8423-0D47-AB57-C7085622B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34" y="1194785"/>
            <a:ext cx="9779845" cy="44684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1DA1D09-2781-8449-8D2A-12BA29E19309}"/>
              </a:ext>
            </a:extLst>
          </p:cNvPr>
          <p:cNvSpPr/>
          <p:nvPr/>
        </p:nvSpPr>
        <p:spPr>
          <a:xfrm>
            <a:off x="838200" y="60331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dirty="0" err="1">
                <a:cs typeface="Calibri" panose="020F0502020204030204" pitchFamily="34" charset="0"/>
              </a:rPr>
              <a:t>OpenAQ</a:t>
            </a:r>
            <a:r>
              <a:rPr lang="nl-NL" dirty="0">
                <a:cs typeface="Calibri" panose="020F0502020204030204" pitchFamily="34" charset="0"/>
              </a:rPr>
              <a:t>: </a:t>
            </a:r>
            <a:r>
              <a:rPr lang="nl-NL" dirty="0" err="1">
                <a:cs typeface="Calibri" panose="020F0502020204030204" pitchFamily="34" charset="0"/>
              </a:rPr>
              <a:t>an</a:t>
            </a:r>
            <a:r>
              <a:rPr lang="nl-NL" dirty="0">
                <a:cs typeface="Calibri" panose="020F0502020204030204" pitchFamily="34" charset="0"/>
              </a:rPr>
              <a:t> open </a:t>
            </a:r>
            <a:r>
              <a:rPr lang="nl-NL" dirty="0" err="1">
                <a:cs typeface="Calibri" panose="020F0502020204030204" pitchFamily="34" charset="0"/>
              </a:rPr>
              <a:t>science</a:t>
            </a:r>
            <a:r>
              <a:rPr lang="nl-NL" dirty="0">
                <a:cs typeface="Calibri" panose="020F0502020204030204" pitchFamily="34" charset="0"/>
              </a:rPr>
              <a:t> air </a:t>
            </a:r>
            <a:r>
              <a:rPr lang="nl-NL" dirty="0" err="1">
                <a:cs typeface="Calibri" panose="020F0502020204030204" pitchFamily="34" charset="0"/>
              </a:rPr>
              <a:t>quality</a:t>
            </a:r>
            <a:r>
              <a:rPr lang="nl-NL" dirty="0">
                <a:cs typeface="Calibri" panose="020F0502020204030204" pitchFamily="34" charset="0"/>
              </a:rPr>
              <a:t> community</a:t>
            </a:r>
          </a:p>
          <a:p>
            <a:pPr algn="ctr">
              <a:buClr>
                <a:schemeClr val="dk1"/>
              </a:buClr>
            </a:pPr>
            <a:r>
              <a:rPr lang="nl-NL" dirty="0">
                <a:cs typeface="Calibri" panose="020F0502020204030204" pitchFamily="34" charset="0"/>
              </a:rPr>
              <a:t>             Through </a:t>
            </a:r>
            <a:r>
              <a:rPr lang="nl-NL" dirty="0" err="1">
                <a:cs typeface="Calibri" panose="020F0502020204030204" pitchFamily="34" charset="0"/>
              </a:rPr>
              <a:t>collaboration</a:t>
            </a:r>
            <a:r>
              <a:rPr lang="nl-NL" dirty="0">
                <a:cs typeface="Calibri" panose="020F0502020204030204" pitchFamily="34" charset="0"/>
              </a:rPr>
              <a:t>:  China, Australia, Canada, US, EU</a:t>
            </a:r>
          </a:p>
        </p:txBody>
      </p:sp>
    </p:spTree>
    <p:extLst>
      <p:ext uri="{BB962C8B-B14F-4D97-AF65-F5344CB8AC3E}">
        <p14:creationId xmlns:p14="http://schemas.microsoft.com/office/powerpoint/2010/main" val="2181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"/>
    </mc:Choice>
    <mc:Fallback xmlns="">
      <p:transition spd="slow" advTm="33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04674" y="629881"/>
            <a:ext cx="109829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/>
              <a:t>Machine </a:t>
            </a:r>
            <a:r>
              <a:rPr lang="nl-NL" sz="2400" dirty="0" err="1"/>
              <a:t>learning</a:t>
            </a:r>
            <a:r>
              <a:rPr lang="nl-NL" sz="2400" dirty="0"/>
              <a:t> vs. </a:t>
            </a:r>
            <a:r>
              <a:rPr lang="nl-NL" sz="2400" dirty="0" err="1"/>
              <a:t>Linear</a:t>
            </a:r>
            <a:r>
              <a:rPr lang="nl-NL" sz="2400" dirty="0"/>
              <a:t> </a:t>
            </a:r>
            <a:r>
              <a:rPr lang="nl-NL" sz="2400" dirty="0" err="1"/>
              <a:t>regression</a:t>
            </a:r>
            <a:r>
              <a:rPr lang="nl-NL" sz="2400" dirty="0"/>
              <a:t> </a:t>
            </a:r>
            <a:r>
              <a:rPr lang="nl-NL" sz="2400" dirty="0" err="1"/>
              <a:t>models</a:t>
            </a:r>
            <a:endParaRPr lang="nl-NL" sz="2400" dirty="0"/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026" y="1242345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368284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052" y="336684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893" y="1395666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/>
              <a:t>Daytimg models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66575" y="2744502"/>
            <a:ext cx="45107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5615655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231" y="5615655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380422D-71DD-8B4C-8139-F486CA82A573}"/>
              </a:ext>
            </a:extLst>
          </p:cNvPr>
          <p:cNvSpPr/>
          <p:nvPr/>
        </p:nvSpPr>
        <p:spPr>
          <a:xfrm>
            <a:off x="7637796" y="5784623"/>
            <a:ext cx="4376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GB" sz="1400" b="1" dirty="0">
                <a:latin typeface="Calibri" panose="020F0502020204030204" pitchFamily="34" charset="0"/>
                <a:cs typeface="Calibri" panose="020F0502020204030204" pitchFamily="34" charset="0"/>
              </a:rPr>
              <a:t>Lu, M.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Schmitz, O., Van de Hoogh, K., Qin, K., &amp; Karssenberg,</a:t>
            </a:r>
            <a:r>
              <a:rPr lang="en-GB" sz="14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 D. </a:t>
            </a:r>
            <a:r>
              <a:rPr lang="en-GB" sz="1400" dirty="0">
                <a:latin typeface="Calibri" panose="020F0502020204030204" pitchFamily="34" charset="0"/>
                <a:cs typeface="Calibri" panose="020F0502020204030204" pitchFamily="34" charset="0"/>
              </a:rPr>
              <a:t>Evaluation of different methods and data sources to optimise modelling of NO2 at a global scale. Environmental international</a:t>
            </a:r>
            <a:endParaRPr lang="en-GB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9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latin typeface="+mj-lt"/>
              </a:rPr>
              <a:t> </a:t>
            </a:r>
          </a:p>
          <a:p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TROPOspheric</a:t>
            </a:r>
            <a:r>
              <a:rPr lang="en-US" sz="2000" dirty="0">
                <a:latin typeface="+mj-lt"/>
              </a:rPr>
              <a:t> Monitoring Instrument)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4118</TotalTime>
  <Words>870</Words>
  <Application>Microsoft Macintosh PowerPoint</Application>
  <PresentationFormat>Widescreen</PresentationFormat>
  <Paragraphs>176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Goal:  Global, high spatiotemporal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129</cp:revision>
  <dcterms:created xsi:type="dcterms:W3CDTF">2019-08-27T14:27:31Z</dcterms:created>
  <dcterms:modified xsi:type="dcterms:W3CDTF">2020-07-16T14:11:42Z</dcterms:modified>
</cp:coreProperties>
</file>